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81" r:id="rId13"/>
    <p:sldId id="271" r:id="rId14"/>
    <p:sldId id="272" r:id="rId15"/>
    <p:sldId id="273" r:id="rId16"/>
    <p:sldId id="282" r:id="rId17"/>
    <p:sldId id="276" r:id="rId18"/>
    <p:sldId id="279" r:id="rId19"/>
    <p:sldId id="280" r:id="rId20"/>
    <p:sldId id="277" r:id="rId21"/>
    <p:sldId id="278" r:id="rId22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FF"/>
    <a:srgbClr val="9900FF"/>
    <a:srgbClr val="CCCCFF"/>
    <a:srgbClr val="FF3300"/>
    <a:srgbClr val="3333CC"/>
    <a:srgbClr val="009900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7" autoAdjust="0"/>
    <p:restoredTop sz="86338" autoAdjust="0"/>
  </p:normalViewPr>
  <p:slideViewPr>
    <p:cSldViewPr>
      <p:cViewPr varScale="1">
        <p:scale>
          <a:sx n="100" d="100"/>
          <a:sy n="100" d="100"/>
        </p:scale>
        <p:origin x="18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0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-31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695325"/>
            <a:ext cx="4578350" cy="3435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8625" rIns="94009" bIns="48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125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34D221E6-A0CD-8147-84F4-AA44B3F6153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3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Remplacer</a:t>
            </a:r>
            <a:r>
              <a:rPr lang="en-US" dirty="0" smtClean="0"/>
              <a:t> Recap par</a:t>
            </a:r>
            <a:r>
              <a:rPr lang="en-US" baseline="0" dirty="0" smtClean="0"/>
              <a:t> short presentation of FRIEND prototype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37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30/09: réjection de points :</a:t>
            </a:r>
            <a:r>
              <a:rPr lang="fr-FR" baseline="0" dirty="0" smtClean="0"/>
              <a:t> 2 derniers blocs de 3360 et 2 pts de 2905</a:t>
            </a:r>
          </a:p>
          <a:p>
            <a:endParaRPr lang="fr-FR" baseline="0" dirty="0" smtClean="0"/>
          </a:p>
          <a:p>
            <a:r>
              <a:rPr lang="fr-FR" baseline="0" dirty="0" smtClean="0"/>
              <a:t>29/09 : 3360 : 7 degrés, 5394 : 4 degrés</a:t>
            </a:r>
          </a:p>
          <a:p>
            <a:r>
              <a:rPr lang="fr-FR" baseline="0" dirty="0" smtClean="0"/>
              <a:t>30/09: 3360 : 15 degrés, 5394 : 30 degrés</a:t>
            </a:r>
          </a:p>
          <a:p>
            <a:endParaRPr lang="fr-FR" baseline="0" dirty="0" smtClean="0"/>
          </a:p>
          <a:p>
            <a:r>
              <a:rPr lang="fr-FR" baseline="0" dirty="0" smtClean="0"/>
              <a:t>Cela aurait été bien de conserver les mêmes couleurs pour </a:t>
            </a:r>
            <a:r>
              <a:rPr lang="fr-FR" baseline="0" dirty="0" err="1" smtClean="0"/>
              <a:t>zeta</a:t>
            </a:r>
            <a:r>
              <a:rPr lang="fr-FR" baseline="0" dirty="0" smtClean="0"/>
              <a:t> et gamma dans les deux nuits… c’est plus direct à lire. Noir=</a:t>
            </a:r>
            <a:r>
              <a:rPr lang="fr-FR" baseline="0" dirty="0" err="1" smtClean="0"/>
              <a:t>zeta</a:t>
            </a:r>
            <a:r>
              <a:rPr lang="fr-FR" baseline="0" dirty="0" smtClean="0"/>
              <a:t> cas et bleu= gamma par exemple.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24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-0.01+-0.01: </a:t>
            </a:r>
            <a:r>
              <a:rPr lang="en-US" dirty="0" err="1" smtClean="0"/>
              <a:t>tu</a:t>
            </a:r>
            <a:r>
              <a:rPr lang="en-US" dirty="0" smtClean="0"/>
              <a:t> ne </a:t>
            </a:r>
            <a:r>
              <a:rPr lang="en-US" dirty="0" err="1" smtClean="0"/>
              <a:t>peux</a:t>
            </a:r>
            <a:r>
              <a:rPr lang="en-US" dirty="0" smtClean="0"/>
              <a:t> 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systématique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significatif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dois</a:t>
            </a:r>
            <a:r>
              <a:rPr lang="en-US" baseline="0" dirty="0" smtClean="0"/>
              <a:t> dire </a:t>
            </a:r>
            <a:r>
              <a:rPr lang="en-US" baseline="0" dirty="0" err="1" smtClean="0"/>
              <a:t>qu’à</a:t>
            </a:r>
            <a:r>
              <a:rPr lang="en-US" baseline="0" dirty="0" smtClean="0"/>
              <a:t> 1 sigma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stable, un point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tout.</a:t>
            </a:r>
          </a:p>
          <a:p>
            <a:r>
              <a:rPr lang="en-US" baseline="0" dirty="0" smtClean="0"/>
              <a:t>Ok par </a:t>
            </a:r>
            <a:r>
              <a:rPr lang="en-US" baseline="0" dirty="0" err="1" smtClean="0"/>
              <a:t>cotnre</a:t>
            </a:r>
            <a:r>
              <a:rPr lang="en-US" baseline="0" dirty="0" smtClean="0"/>
              <a:t> pour le 30. Et justifier sur </a:t>
            </a:r>
            <a:r>
              <a:rPr lang="en-US" baseline="0" dirty="0" err="1" smtClean="0"/>
              <a:t>d’éventuels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isntrumentaux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d’inevstogation</a:t>
            </a:r>
            <a:r>
              <a:rPr lang="en-US" baseline="0" dirty="0" smtClean="0"/>
              <a:t>. Pa </a:t>
            </a:r>
            <a:r>
              <a:rPr lang="en-US" baseline="0" dirty="0" err="1" smtClean="0"/>
              <a:t>splus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6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Préciser</a:t>
            </a:r>
            <a:r>
              <a:rPr lang="en-US" dirty="0" smtClean="0"/>
              <a:t>:</a:t>
            </a:r>
            <a:r>
              <a:rPr lang="en-US" baseline="0" dirty="0" smtClean="0"/>
              <a:t> Observations avec Theo, Matt, </a:t>
            </a:r>
            <a:r>
              <a:rPr lang="en-US" baseline="0" dirty="0" err="1" smtClean="0"/>
              <a:t>Judit</a:t>
            </a:r>
            <a:r>
              <a:rPr lang="en-US" baseline="0" dirty="0" smtClean="0"/>
              <a:t>, Laszlo, Chris and Norm + VEGA team.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3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9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Estimator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averarage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quantities</a:t>
            </a:r>
            <a:r>
              <a:rPr lang="fr-FR" baseline="0" dirty="0" smtClean="0"/>
              <a:t>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Préciser</a:t>
            </a:r>
            <a:r>
              <a:rPr lang="en-US" dirty="0" smtClean="0"/>
              <a:t> que </a:t>
            </a:r>
            <a:r>
              <a:rPr lang="en-US" dirty="0" err="1" smtClean="0"/>
              <a:t>rho_estimated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issu</a:t>
            </a:r>
            <a:r>
              <a:rPr lang="en-US" dirty="0" smtClean="0"/>
              <a:t> des varies </a:t>
            </a:r>
            <a:r>
              <a:rPr lang="en-US" dirty="0" err="1" smtClean="0"/>
              <a:t>données</a:t>
            </a:r>
            <a:r>
              <a:rPr lang="en-US" dirty="0" smtClean="0"/>
              <a:t> du run de </a:t>
            </a:r>
            <a:r>
              <a:rPr lang="en-US" dirty="0" err="1" smtClean="0"/>
              <a:t>septembre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7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Avec un couplage de</a:t>
            </a:r>
            <a:r>
              <a:rPr lang="fr-FR" baseline="0" dirty="0" smtClean="0"/>
              <a:t> 2,8% et sans </a:t>
            </a:r>
            <a:r>
              <a:rPr lang="fr-FR" baseline="0" dirty="0" err="1" smtClean="0"/>
              <a:t>oA</a:t>
            </a:r>
            <a:endParaRPr lang="fr-FR" baseline="0" dirty="0" smtClean="0"/>
          </a:p>
          <a:p>
            <a:r>
              <a:rPr lang="fr-FR" baseline="0" dirty="0" smtClean="0"/>
              <a:t>On dit pas trop 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mag</a:t>
            </a:r>
            <a:r>
              <a:rPr lang="fr-FR" baseline="0" dirty="0" smtClean="0"/>
              <a:t> mais plutôt </a:t>
            </a:r>
            <a:r>
              <a:rPr lang="fr-FR" baseline="0" dirty="0" err="1" smtClean="0"/>
              <a:t>faint</a:t>
            </a:r>
            <a:r>
              <a:rPr lang="fr-FR" baseline="0" dirty="0" smtClean="0"/>
              <a:t> stars</a:t>
            </a:r>
          </a:p>
          <a:p>
            <a:r>
              <a:rPr lang="fr-FR" baseline="0" dirty="0" err="1" smtClean="0"/>
              <a:t>Mag</a:t>
            </a:r>
            <a:r>
              <a:rPr lang="fr-FR" baseline="0" dirty="0" smtClean="0"/>
              <a:t>=4.1 : 20~25% of frames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OPD rejection</a:t>
            </a:r>
            <a:r>
              <a:rPr lang="fr-FR" baseline="0" dirty="0" smtClean="0"/>
              <a:t> basse </a:t>
            </a:r>
            <a:r>
              <a:rPr lang="fr-FR" baseline="0" dirty="0" err="1" smtClean="0"/>
              <a:t>resolution</a:t>
            </a:r>
            <a:r>
              <a:rPr lang="fr-FR" baseline="0" dirty="0" smtClean="0"/>
              <a:t> spectrale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 bases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Atmosphere</a:t>
            </a:r>
            <a:r>
              <a:rPr lang="fr-FR" baseline="0" dirty="0" smtClean="0"/>
              <a:t> : à approfondir</a:t>
            </a:r>
          </a:p>
          <a:p>
            <a:r>
              <a:rPr lang="fr-FR" baseline="0" dirty="0" smtClean="0"/>
              <a:t>En plus du </a:t>
            </a:r>
            <a:r>
              <a:rPr lang="fr-FR" baseline="0" dirty="0" err="1" smtClean="0"/>
              <a:t>pupil</a:t>
            </a:r>
            <a:r>
              <a:rPr lang="fr-FR" baseline="0" dirty="0" smtClean="0"/>
              <a:t> drift il faut certainement se poser la question de l’injection. Est-ce qu’elle a été suffisamment </a:t>
            </a:r>
            <a:r>
              <a:rPr lang="fr-FR" baseline="0" dirty="0" err="1" smtClean="0"/>
              <a:t>controlée</a:t>
            </a:r>
            <a:r>
              <a:rPr lang="fr-FR" baseline="0" dirty="0" smtClean="0"/>
              <a:t> à chaque étoile? Non et il le faudrait probablement. Se rappeler qu’on est en train d’apprendre à fonctionner avec un instrument fibré monomode.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4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Sigma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by max in </a:t>
            </a:r>
            <a:r>
              <a:rPr lang="fr-FR" baseline="0" dirty="0" err="1" smtClean="0"/>
              <a:t>modulus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221E6-A0CD-8147-84F4-AA44B3F615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0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38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39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457200"/>
            <a:ext cx="2114550" cy="56689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91250" cy="56689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8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42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69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1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0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75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34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28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016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678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38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noao-black_150dp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85" y="6441786"/>
            <a:ext cx="316202" cy="3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LogoLESIA-g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83" y="6443807"/>
            <a:ext cx="1175904" cy="3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2088191" y="27801"/>
            <a:ext cx="5071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CHARA 2017:</a:t>
            </a:r>
            <a:r>
              <a:rPr lang="en-US" sz="1200" b="1" baseline="0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Year 13 Science Review </a:t>
            </a:r>
            <a:r>
              <a:rPr lang="mr-IN" sz="1200" b="1" dirty="0" smtClean="0">
                <a:solidFill>
                  <a:schemeClr val="accent2"/>
                </a:solidFill>
                <a:latin typeface="Times New Roman" charset="0"/>
              </a:rPr>
              <a:t>–</a:t>
            </a: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 Adaptive Optics and Open Access</a:t>
            </a: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52400" y="762000"/>
            <a:ext cx="0" cy="594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52400" y="670560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7162800" y="152400"/>
            <a:ext cx="1828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8991600" y="152400"/>
            <a:ext cx="0" cy="655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6"/>
          <p:cNvSpPr>
            <a:spLocks noChangeShapeType="1"/>
          </p:cNvSpPr>
          <p:nvPr/>
        </p:nvSpPr>
        <p:spPr bwMode="auto">
          <a:xfrm>
            <a:off x="8686800" y="6705600"/>
            <a:ext cx="0" cy="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" name="Picture 17" descr="gsulogoc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13500"/>
            <a:ext cx="1066800" cy="3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8" descr="logo UMich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7" y="6418118"/>
            <a:ext cx="408132" cy="4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9" descr="logo NSF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t="6451" r="21257" b="11290"/>
          <a:stretch>
            <a:fillRect/>
          </a:stretch>
        </p:blipFill>
        <p:spPr bwMode="auto">
          <a:xfrm>
            <a:off x="2583871" y="6427787"/>
            <a:ext cx="38792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21" descr="NExScIColorLogo_crop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7" y="6459106"/>
            <a:ext cx="617249" cy="34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Image 18" descr="logocaeu_4_400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7" y="6413500"/>
            <a:ext cx="1108219" cy="3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0" descr="susilogo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7" y="6400800"/>
            <a:ext cx="379846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914400" y="152400"/>
            <a:ext cx="116585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 userDrawn="1"/>
        </p:nvSpPr>
        <p:spPr bwMode="auto">
          <a:xfrm>
            <a:off x="7848600" y="67056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685800" y="1143001"/>
            <a:ext cx="7772400" cy="2457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Long baseline interferometry in the visible:</a:t>
            </a:r>
            <a:b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Recent progress on FRIEND project</a:t>
            </a:r>
            <a:endParaRPr lang="fr-FR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1219200" y="3505200"/>
            <a:ext cx="6934200" cy="26921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fr-F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Marc-Antoine </a:t>
            </a:r>
            <a:r>
              <a:rPr lang="fr-FR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Martinod</a:t>
            </a:r>
            <a:endParaRPr lang="fr-FR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Denis </a:t>
            </a:r>
            <a:r>
              <a:rPr lang="fr-FR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Mourard</a:t>
            </a: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, Karine </a:t>
            </a:r>
            <a:r>
              <a:rPr lang="fr-FR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Perraut</a:t>
            </a: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Philippe Berio, Jean-Michel </a:t>
            </a:r>
            <a:r>
              <a:rPr lang="fr-FR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Clausse</a:t>
            </a:r>
            <a:r>
              <a:rPr lang="fr-FR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Anthony </a:t>
            </a:r>
            <a:r>
              <a:rPr lang="fr-FR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Meilland</a:t>
            </a:r>
            <a:r>
              <a:rPr lang="fr-FR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and CHARA staff</a:t>
            </a:r>
          </a:p>
          <a:p>
            <a:pPr marL="0" indent="0" algn="ctr">
              <a:buNone/>
            </a:pPr>
            <a:endParaRPr lang="fr-FR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CHARA Meeting – March 2016</a:t>
            </a:r>
            <a:endParaRPr lang="fr-FR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44976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of Base 1 on 09-29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stable with or without HD2905 (relative variation between fits &lt; 1%)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does not seem night-dependent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36173"/>
            <a:ext cx="5410200" cy="188842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914400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Instrumental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bases: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drifts of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respect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condition:</a:t>
            </a: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variation of the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nights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unseen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lvl="1"/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investigating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914400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Instrumental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533400"/>
          </a:xfrm>
        </p:spPr>
        <p:txBody>
          <a:bodyPr/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Closure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phase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73110"/>
                <a:ext cx="8458200" cy="1593890"/>
              </a:xfrm>
            </p:spPr>
            <p:txBody>
              <a:bodyPr/>
              <a:lstStyle/>
              <a:p>
                <a:r>
                  <a:rPr lang="fr-FR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Bispectrum: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fr-FR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sz="23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2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23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fr-FR" sz="23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fr-FR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𝑉𝑎𝑟</m:t>
                                </m:r>
                                <m:d>
                                  <m:d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𝐵𝑔</m:t>
                                        </m:r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d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Bg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fr-FR" sz="2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background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fr-F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73110"/>
                <a:ext cx="8458200" cy="1593890"/>
              </a:xfrm>
              <a:blipFill rotWithShape="0">
                <a:blip r:embed="rId3"/>
                <a:stretch>
                  <a:fillRect l="-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12699"/>
            <a:ext cx="2370847" cy="23666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42" y="2606389"/>
            <a:ext cx="4908333" cy="237293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800600" y="22098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fr-F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30245" y="22098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fr-F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91400" y="22098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fr-F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724400" y="3366304"/>
            <a:ext cx="762000" cy="85310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377136"/>
            <a:ext cx="762000" cy="82314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2"/>
              <p:cNvSpPr txBox="1">
                <a:spLocks/>
              </p:cNvSpPr>
              <p:nvPr/>
            </p:nvSpPr>
            <p:spPr bwMode="auto">
              <a:xfrm>
                <a:off x="409575" y="5158756"/>
                <a:ext cx="8458200" cy="135385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pitchFamily="-111" charset="-128"/>
                    <a:cs typeface="ＭＳ Ｐゴシック" pitchFamily="-111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r>
                  <a:rPr lang="fr-FR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Closure phase: </a:t>
                </a:r>
                <a14:m>
                  <m:oMath xmlns:m="http://schemas.openxmlformats.org/officeDocument/2006/math">
                    <m:r>
                      <a:rPr lang="fr-FR" sz="2400" i="1" kern="0"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fr-FR" sz="2400" i="1" ker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2400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400" ker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fr-FR" sz="24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fr-FR" sz="2400" i="1" ker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400" ker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fr-FR" sz="2400" i="1" kern="0">
                                        <a:latin typeface="Cambria Math" panose="02040503050406030204" pitchFamily="18" charset="0"/>
                                      </a:rPr>
                                      <m:t>𝐼𝑚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400" ker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fr-FR" sz="2400" i="1" kern="0">
                                        <a:latin typeface="Cambria Math" panose="02040503050406030204" pitchFamily="18" charset="0"/>
                                      </a:rPr>
                                      <m:t>𝑅𝑒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fr-FR" sz="24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kern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kern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r>
                      <a:rPr lang="fr-FR" sz="2400" i="1" kern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400" i="1" kern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fr-FR" sz="240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kern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400" i="1" kern="0" smtClean="0">
                            <a:latin typeface="Cambria Math" panose="02040503050406030204" pitchFamily="18" charset="0"/>
                          </a:rPr>
                          <m:t>𝑏𝑔</m:t>
                        </m:r>
                      </m:sub>
                    </m:sSub>
                  </m:oMath>
                </a14:m>
                <a:r>
                  <a:rPr lang="fr-FR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kern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400" i="1" kern="0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fr-FR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determined</a:t>
                </a:r>
                <a:r>
                  <a:rPr lang="fr-FR" sz="24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by Monte-Carlo</a:t>
                </a:r>
                <a:endParaRPr lang="fr-FR" sz="24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75" y="5158756"/>
                <a:ext cx="8458200" cy="1353850"/>
              </a:xfrm>
              <a:prstGeom prst="rect">
                <a:avLst/>
              </a:prstGeom>
              <a:blipFill rotWithShape="0">
                <a:blip r:embed="rId6"/>
                <a:stretch>
                  <a:fillRect l="-937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533400"/>
          </a:xfrm>
        </p:spPr>
        <p:txBody>
          <a:bodyPr/>
          <a:lstStyle/>
          <a:p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Closure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phase</a:t>
            </a:r>
            <a:endParaRPr lang="fr-F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52600" y="2163506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2016-09-29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19800" y="4810800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2016-09-30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6" y="1147116"/>
            <a:ext cx="5099254" cy="2556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92869"/>
            <a:ext cx="5105400" cy="25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610600" cy="4983163"/>
              </a:xfrm>
            </p:spPr>
            <p:txBody>
              <a:bodyPr/>
              <a:lstStyle/>
              <a:p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2016-09-29:  	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𝑠𝑙𝑜𝑝𝑒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=−0.01±0.01</m:t>
                    </m:r>
                  </m:oMath>
                </a14:m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2016-09-30: 	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𝑠𝑙𝑜𝑝𝑒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=0.16±0.06</m:t>
                    </m:r>
                  </m:oMath>
                </a14:m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cal</a:t>
                </a:r>
              </a:p>
              <a:p>
                <a:pPr marL="0" indent="0">
                  <a:buNone/>
                </a:pP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𝑠𝑙𝑜𝑝𝑒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=0.14±0.06</m:t>
                    </m:r>
                  </m:oMath>
                </a14:m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 cal</a:t>
                </a:r>
              </a:p>
              <a:p>
                <a:pPr marL="0" indent="0">
                  <a:buNone/>
                </a:pP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=&gt;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Stability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𝑖𝑛𝑠𝑡𝑟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with respect to the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calibrators</a:t>
                </a:r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=&gt;</a:t>
                </a:r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Investigating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on possible 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instrumental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effects</a:t>
                </a:r>
                <a:endParaRPr lang="fr-F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fr-F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610600" cy="4983163"/>
              </a:xfrm>
              <a:blipFill rotWithShape="0">
                <a:blip r:embed="rId3"/>
                <a:stretch>
                  <a:fillRect l="-1487" t="-1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533400"/>
          </a:xfrm>
        </p:spPr>
        <p:txBody>
          <a:bodyPr/>
          <a:lstStyle/>
          <a:p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Closure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phase</a:t>
            </a:r>
            <a:endParaRPr lang="fr-F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Adaptive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914401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  <a:p>
            <a:pPr marL="0" indent="0" algn="ctr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T.Ten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Brummelaar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M.Anderson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J.Sturmann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L.Sturmann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C.Farrington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N. Vargas, VEGA team)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5800" y="2615148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2017-03-08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7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Target: Sirius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AO modes: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Labao</a:t>
            </a: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Labao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TT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09309" y="2691349"/>
            <a:ext cx="4114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2017-03-10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S1S2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8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Procyon</a:t>
            </a: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AO modes: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Labao</a:t>
            </a: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5938"/>
            <a:ext cx="5685270" cy="2849741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533400"/>
          </a:xfrm>
        </p:spPr>
        <p:txBody>
          <a:bodyPr/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Adaptive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15522" y="4607256"/>
                <a:ext cx="3137204" cy="45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fr-F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𝑙𝑜𝑜𝑝</m:t>
                          </m:r>
                        </m:sub>
                      </m:sSub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 =0.65%</m:t>
                      </m:r>
                    </m:oMath>
                  </m:oMathPara>
                </a14:m>
                <a:endParaRPr lang="fr-F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22" y="4607256"/>
                <a:ext cx="3137204" cy="456985"/>
              </a:xfrm>
              <a:prstGeom prst="rect">
                <a:avLst/>
              </a:prstGeom>
              <a:blipFill rotWithShape="0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88435" y="5114939"/>
                <a:ext cx="338310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=7 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=0.65%</m:t>
                    </m:r>
                  </m:oMath>
                </a14:m>
                <a:r>
                  <a:rPr lang="fr-FR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5" y="5114939"/>
                <a:ext cx="3383106" cy="430887"/>
              </a:xfrm>
              <a:prstGeom prst="rect">
                <a:avLst/>
              </a:prstGeom>
              <a:blipFill rotWithShape="0">
                <a:blip r:embed="rId5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50154" y="5543235"/>
                <a:ext cx="24676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𝑙𝑎𝑏𝑎𝑜</m:t>
                          </m:r>
                        </m:sub>
                      </m:sSub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=0.76%⇒</m:t>
                      </m:r>
                    </m:oMath>
                  </m:oMathPara>
                </a14:m>
                <a:endParaRPr lang="fr-F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4" y="5543235"/>
                <a:ext cx="2467662" cy="430887"/>
              </a:xfrm>
              <a:prstGeom prst="rect">
                <a:avLst/>
              </a:prstGeom>
              <a:blipFill rotWithShape="0">
                <a:blip r:embed="rId6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660615" y="5971531"/>
                <a:ext cx="2043572" cy="45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fr-FR" sz="2200" i="1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200" i="1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fr-FR" sz="22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fr-F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615" y="5971531"/>
                <a:ext cx="2043572" cy="456985"/>
              </a:xfrm>
              <a:prstGeom prst="rect">
                <a:avLst/>
              </a:prstGeom>
              <a:blipFill rotWithShape="0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227494" y="4565429"/>
                <a:ext cx="338310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=8 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=0.88%</m:t>
                    </m:r>
                  </m:oMath>
                </a14:m>
                <a:r>
                  <a:rPr lang="fr-FR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94" y="4565429"/>
                <a:ext cx="3383106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100352" y="5119443"/>
                <a:ext cx="3403304" cy="45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fr-F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𝑙𝑜𝑜𝑝</m:t>
                          </m:r>
                        </m:sub>
                      </m:sSub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 =0.58%</m:t>
                      </m:r>
                    </m:oMath>
                  </m:oMathPara>
                </a14:m>
                <a:endParaRPr lang="fr-F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352" y="5119443"/>
                <a:ext cx="3403304" cy="456985"/>
              </a:xfrm>
              <a:prstGeom prst="rect">
                <a:avLst/>
              </a:prstGeom>
              <a:blipFill rotWithShape="0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095998" y="5623494"/>
                <a:ext cx="3403304" cy="45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fr-F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𝑙𝑜𝑜𝑝</m:t>
                          </m:r>
                        </m:sub>
                      </m:sSub>
                      <m:r>
                        <a:rPr lang="fr-FR" sz="2200" b="0" i="1" smtClean="0">
                          <a:latin typeface="Cambria Math" panose="02040503050406030204" pitchFamily="18" charset="0"/>
                        </a:rPr>
                        <m:t> =0.50%</m:t>
                      </m:r>
                    </m:oMath>
                  </m:oMathPara>
                </a14:m>
                <a:endParaRPr lang="fr-FR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998" y="5623494"/>
                <a:ext cx="3403304" cy="456985"/>
              </a:xfrm>
              <a:prstGeom prst="rect">
                <a:avLst/>
              </a:prstGeom>
              <a:blipFill rotWithShape="0">
                <a:blip r:embed="rId10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1447800" y="408023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2017-03-08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08568" y="408023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2017-03-10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and prospects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356360"/>
            <a:ext cx="8610600" cy="5044440"/>
          </a:xfrm>
        </p:spPr>
        <p:txBody>
          <a:bodyPr/>
          <a:lstStyle/>
          <a:p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magnitude: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quantified</a:t>
            </a: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Instrumental </a:t>
            </a:r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visiblity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Stable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respect to magnitude and night-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sensitive to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drifts?</a:t>
            </a:r>
          </a:p>
          <a:p>
            <a:r>
              <a:rPr lang="fr-F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Closure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phase:</a:t>
            </a:r>
          </a:p>
          <a:p>
            <a:pPr lvl="1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CP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characterizing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(magnitude, AO)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AO and Injection:</a:t>
            </a:r>
          </a:p>
          <a:p>
            <a:pPr lvl="1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bit injection in FRIEND</a:t>
            </a:r>
          </a:p>
          <a:p>
            <a:pPr lvl="1"/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Correlate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FRIEND and AO data</a:t>
            </a:r>
          </a:p>
          <a:p>
            <a:r>
              <a:rPr lang="fr-FR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Martinod</a:t>
            </a:r>
            <a:r>
              <a:rPr lang="fr-FR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 2017 in </a:t>
            </a:r>
            <a:r>
              <a:rPr lang="fr-FR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fr-FR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CP 09/29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7145"/>
            <a:ext cx="8458200" cy="4239672"/>
          </a:xfrm>
        </p:spPr>
      </p:pic>
    </p:spTree>
    <p:extLst>
      <p:ext uri="{BB962C8B-B14F-4D97-AF65-F5344CB8AC3E}">
        <p14:creationId xmlns:p14="http://schemas.microsoft.com/office/powerpoint/2010/main" val="7564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CP 09/30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7145"/>
            <a:ext cx="8458200" cy="4239672"/>
          </a:xfrm>
        </p:spPr>
      </p:pic>
    </p:spTree>
    <p:extLst>
      <p:ext uri="{BB962C8B-B14F-4D97-AF65-F5344CB8AC3E}">
        <p14:creationId xmlns:p14="http://schemas.microsoft.com/office/powerpoint/2010/main" val="27382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914400"/>
          </a:xfrm>
        </p:spPr>
        <p:txBody>
          <a:bodyPr/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678363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of FRIEND prototype</a:t>
            </a:r>
          </a:p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magnitude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Instrumental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Closure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phase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Adaptive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and injection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Bias</a:t>
            </a:r>
            <a:r>
              <a:rPr lang="fr-FR" dirty="0" smtClean="0"/>
              <a:t> CP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458200" cy="4239672"/>
          </a:xfrm>
        </p:spPr>
      </p:pic>
    </p:spTree>
    <p:extLst>
      <p:ext uri="{BB962C8B-B14F-4D97-AF65-F5344CB8AC3E}">
        <p14:creationId xmlns:p14="http://schemas.microsoft.com/office/powerpoint/2010/main" val="8315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Bias</a:t>
            </a:r>
            <a:r>
              <a:rPr lang="fr-FR" dirty="0" smtClean="0"/>
              <a:t> CP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7145"/>
            <a:ext cx="8458200" cy="4239672"/>
          </a:xfrm>
        </p:spPr>
      </p:pic>
    </p:spTree>
    <p:extLst>
      <p:ext uri="{BB962C8B-B14F-4D97-AF65-F5344CB8AC3E}">
        <p14:creationId xmlns:p14="http://schemas.microsoft.com/office/powerpoint/2010/main" val="14717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FRIEND prototype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448644" cy="25646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287963"/>
            <a:ext cx="5562600" cy="857914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4764762" cy="2971800"/>
          </a:xfrm>
        </p:spPr>
      </p:pic>
    </p:spTree>
    <p:extLst>
      <p:ext uri="{BB962C8B-B14F-4D97-AF65-F5344CB8AC3E}">
        <p14:creationId xmlns:p14="http://schemas.microsoft.com/office/powerpoint/2010/main" val="8457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70037"/>
            <a:ext cx="3581400" cy="4678363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2016-09-29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E1E2W2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10 cm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Cal: </a:t>
            </a:r>
          </a:p>
          <a:p>
            <a:pPr lvl="1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HD3360: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3.74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HD5394: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2.32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257889"/>
            <a:ext cx="643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5.076</a:t>
            </a:r>
            <a:r>
              <a:rPr kumimoji="0" lang="fr-FR" alt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410289"/>
            <a:ext cx="643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5.076</a:t>
            </a:r>
            <a:r>
              <a:rPr kumimoji="0" lang="fr-FR" alt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952500" y="490946"/>
            <a:ext cx="7848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876800" y="1551215"/>
            <a:ext cx="3924300" cy="4678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fr-FR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2016-09-30</a:t>
            </a:r>
          </a:p>
          <a:p>
            <a:r>
              <a:rPr lang="fr-FR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E1W2W1</a:t>
            </a:r>
          </a:p>
          <a:p>
            <a:r>
              <a:rPr lang="fr-FR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14 cm</a:t>
            </a:r>
          </a:p>
          <a:p>
            <a:r>
              <a:rPr lang="fr-FR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 Cal: </a:t>
            </a:r>
          </a:p>
          <a:p>
            <a:pPr lvl="1"/>
            <a:r>
              <a:rPr lang="fr-F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HD3360: </a:t>
            </a:r>
            <a:r>
              <a:rPr lang="fr-FR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fr-F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3.74</a:t>
            </a:r>
          </a:p>
          <a:p>
            <a:pPr lvl="1"/>
            <a:r>
              <a:rPr lang="fr-F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HD2905: </a:t>
            </a:r>
            <a:r>
              <a:rPr lang="fr-FR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fr-F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4.02</a:t>
            </a:r>
          </a:p>
          <a:p>
            <a:pPr lvl="1"/>
            <a:r>
              <a:rPr lang="fr-F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HD3240: mV = 5.076</a:t>
            </a:r>
          </a:p>
          <a:p>
            <a:r>
              <a:rPr lang="fr-FR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fr-FR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fr-F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HD5394: </a:t>
            </a:r>
            <a:r>
              <a:rPr lang="fr-FR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fr-F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2.32</a:t>
            </a:r>
          </a:p>
          <a:p>
            <a:pPr lvl="1"/>
            <a:r>
              <a:rPr lang="fr-F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HD11415: </a:t>
            </a:r>
            <a:r>
              <a:rPr lang="fr-FR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fr-F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3.4</a:t>
            </a:r>
          </a:p>
          <a:p>
            <a:pPr marL="0" indent="0">
              <a:buFontTx/>
              <a:buNone/>
            </a:pPr>
            <a:endParaRPr 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magnitude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04800" y="5257800"/>
            <a:ext cx="8458200" cy="1096963"/>
          </a:xfrm>
        </p:spPr>
        <p:txBody>
          <a:bodyPr/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magnitude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by flux 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photometric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3" y="1524000"/>
            <a:ext cx="7661173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magnitude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= 14 cm @ 550 nm =&gt;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fr-FR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= 2,6% </a:t>
            </a:r>
          </a:p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flux and magnitude</a:t>
            </a:r>
          </a:p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= 1.7%</a:t>
            </a:r>
          </a:p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FRIEND+OCAM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= 31.5%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fr-FR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2.8%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adaptive </a:t>
            </a: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Limiting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mag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defined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photometric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channels</a:t>
                </a:r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faint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stars, flux at 0 or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less</a:t>
                </a:r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Photometric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sorting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𝑑𝑎𝑟𝑘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=1,5</m:t>
                    </m:r>
                  </m:oMath>
                </a14:m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𝒎𝒂</m:t>
                    </m:r>
                    <m:sSub>
                      <m:sSub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fr-FR" sz="2800" b="1" i="0" smtClean="0">
                            <a:latin typeface="Cambria Math" panose="02040503050406030204" pitchFamily="18" charset="0"/>
                          </a:rPr>
                          <m:t>𝐥𝐢𝐦</m:t>
                        </m:r>
                      </m:sub>
                    </m:sSub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fr-FR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&gt;20~25% of frames</a:t>
                </a:r>
              </a:p>
              <a:p>
                <a:pPr marL="0" indent="0">
                  <a:buNone/>
                </a:pPr>
                <a:r>
                  <a:rPr lang="fr-F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fr-F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=2.8%</m:t>
                    </m:r>
                  </m:oMath>
                </a14:m>
                <a:endParaRPr lang="fr-F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fr-F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No AO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4" t="-1434" b="-22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magnitude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5257800" cy="26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: OPD rejection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		(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spectral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914400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Instrumental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0"/>
            <a:ext cx="6096000" cy="30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848600" cy="627758"/>
          </a:xfrm>
        </p:spPr>
        <p:txBody>
          <a:bodyPr/>
          <a:lstStyle/>
          <a:p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Instrumental </a:t>
            </a: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endParaRPr lang="fr-F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50" y="3134100"/>
            <a:ext cx="3145075" cy="1580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2" y="3124200"/>
            <a:ext cx="3184478" cy="16002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47736" y="95799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2016-09-29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10200" y="95799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2016-09-30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4" y="1468757"/>
            <a:ext cx="3155166" cy="15815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50" y="1468757"/>
            <a:ext cx="3152919" cy="1580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78102"/>
            <a:ext cx="3145076" cy="1580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8" y="4774377"/>
            <a:ext cx="3159902" cy="15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RA_Collaboration_Template">
  <a:themeElements>
    <a:clrScheme name="CHARA_Collabor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A_Collaboration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thinThick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thinThick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RA_Collabor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Documents\Presentations\Paris 2005\CHARA_Collaboration_Template.ppt</Template>
  <TotalTime>13228</TotalTime>
  <Words>718</Words>
  <Application>Microsoft Office PowerPoint</Application>
  <PresentationFormat>Affichage à l'écran (4:3)</PresentationFormat>
  <Paragraphs>169</Paragraphs>
  <Slides>21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Cambria Math</vt:lpstr>
      <vt:lpstr>Symbol</vt:lpstr>
      <vt:lpstr>Times New Roman</vt:lpstr>
      <vt:lpstr>CHARA_Collaboration_Template</vt:lpstr>
      <vt:lpstr>Présentation PowerPoint</vt:lpstr>
      <vt:lpstr>Outline</vt:lpstr>
      <vt:lpstr>Short presentation of FRIEND prototype</vt:lpstr>
      <vt:lpstr>Présentation PowerPoint</vt:lpstr>
      <vt:lpstr>Coupling efficiency and limiting magnitude</vt:lpstr>
      <vt:lpstr>Coupling efficiency and limit magnitude</vt:lpstr>
      <vt:lpstr>Coupling efficiency and limiting magnitude</vt:lpstr>
      <vt:lpstr>Instrumental visibility</vt:lpstr>
      <vt:lpstr>Instrumental visibility</vt:lpstr>
      <vt:lpstr>Instrumental visibility</vt:lpstr>
      <vt:lpstr>Instrumental visibility</vt:lpstr>
      <vt:lpstr>Closure phase</vt:lpstr>
      <vt:lpstr>Closure phase</vt:lpstr>
      <vt:lpstr>Closure phase</vt:lpstr>
      <vt:lpstr>Adaptive optics and injection</vt:lpstr>
      <vt:lpstr>Adaptive optics and injection</vt:lpstr>
      <vt:lpstr>Conclusion and prospects</vt:lpstr>
      <vt:lpstr>Zoom CP 09/29</vt:lpstr>
      <vt:lpstr>Zoom CP 09/30</vt:lpstr>
      <vt:lpstr>Bias CP</vt:lpstr>
      <vt:lpstr>Bias CP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CHARA Meeting</dc:title>
  <dc:subject/>
  <dc:creator>Authorized User</dc:creator>
  <cp:keywords/>
  <dc:description/>
  <cp:lastModifiedBy>ma.martinod@free.fr</cp:lastModifiedBy>
  <cp:revision>498</cp:revision>
  <cp:lastPrinted>1999-05-21T22:14:30Z</cp:lastPrinted>
  <dcterms:created xsi:type="dcterms:W3CDTF">1996-12-09T21:42:12Z</dcterms:created>
  <dcterms:modified xsi:type="dcterms:W3CDTF">2017-03-13T23:47:11Z</dcterms:modified>
  <cp:category/>
</cp:coreProperties>
</file>