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Microsoft_Equation1.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1" d="100"/>
          <a:sy n="101" d="100"/>
        </p:scale>
        <p:origin x="-145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2E1024-9A65-6D4B-9AA0-9849E3C6F8DE}" type="datetimeFigureOut">
              <a:rPr lang="fr-FR" smtClean="0"/>
              <a:t>12/10/14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1C064E-1569-CC4B-8566-033B3B828B6A}" type="slidenum">
              <a:rPr lang="fr-FR" smtClean="0"/>
              <a:t>‹#›</a:t>
            </a:fld>
            <a:endParaRPr lang="fr-FR"/>
          </a:p>
        </p:txBody>
      </p:sp>
    </p:spTree>
    <p:extLst>
      <p:ext uri="{BB962C8B-B14F-4D97-AF65-F5344CB8AC3E}">
        <p14:creationId xmlns:p14="http://schemas.microsoft.com/office/powerpoint/2010/main" val="20439381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ECA8A49-68DB-854F-97CA-5674B185FB0C}" type="slidenum">
              <a:rPr lang="fr-FR" sz="1200"/>
              <a:pPr eaLnBrk="1" hangingPunct="1"/>
              <a:t>1</a:t>
            </a:fld>
            <a:endParaRPr lang="fr-FR" sz="1200"/>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A547E0F-A01E-644B-BBD9-4F41F181B378}" type="slidenum">
              <a:rPr lang="fr-FR" sz="1200"/>
              <a:pPr eaLnBrk="1" hangingPunct="1"/>
              <a:t>2</a:t>
            </a:fld>
            <a:endParaRPr lang="fr-FR" sz="1200"/>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1D17E53-DAF0-FD4F-80AD-223D6661DEF8}" type="slidenum">
              <a:rPr lang="fr-FR" sz="1200"/>
              <a:pPr eaLnBrk="1" hangingPunct="1"/>
              <a:t>3</a:t>
            </a:fld>
            <a:endParaRPr lang="fr-FR" sz="1200"/>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CBF3188-B5A8-8D43-BE2A-DC3D641EAA40}" type="slidenum">
              <a:rPr lang="fr-FR" sz="1200"/>
              <a:pPr eaLnBrk="1" hangingPunct="1"/>
              <a:t>4</a:t>
            </a:fld>
            <a:endParaRPr lang="fr-FR" sz="1200"/>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CBF3188-B5A8-8D43-BE2A-DC3D641EAA40}" type="slidenum">
              <a:rPr lang="fr-FR" sz="1200"/>
              <a:pPr eaLnBrk="1" hangingPunct="1"/>
              <a:t>5</a:t>
            </a:fld>
            <a:endParaRPr lang="fr-FR" sz="1200"/>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74510E8C-00E4-2345-BA5F-C8D5FFDA5E5E}" type="datetimeFigureOut">
              <a:rPr lang="fr-FR" smtClean="0"/>
              <a:t>12/10/14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AEAC0D7-1E29-804F-A82B-2FA16A7E5792}" type="slidenum">
              <a:rPr lang="fr-FR" smtClean="0"/>
              <a:t>‹#›</a:t>
            </a:fld>
            <a:endParaRPr lang="fr-FR"/>
          </a:p>
        </p:txBody>
      </p:sp>
    </p:spTree>
    <p:extLst>
      <p:ext uri="{BB962C8B-B14F-4D97-AF65-F5344CB8AC3E}">
        <p14:creationId xmlns:p14="http://schemas.microsoft.com/office/powerpoint/2010/main" val="4184518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4510E8C-00E4-2345-BA5F-C8D5FFDA5E5E}" type="datetimeFigureOut">
              <a:rPr lang="fr-FR" smtClean="0"/>
              <a:t>12/10/14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AEAC0D7-1E29-804F-A82B-2FA16A7E5792}" type="slidenum">
              <a:rPr lang="fr-FR" smtClean="0"/>
              <a:t>‹#›</a:t>
            </a:fld>
            <a:endParaRPr lang="fr-FR"/>
          </a:p>
        </p:txBody>
      </p:sp>
    </p:spTree>
    <p:extLst>
      <p:ext uri="{BB962C8B-B14F-4D97-AF65-F5344CB8AC3E}">
        <p14:creationId xmlns:p14="http://schemas.microsoft.com/office/powerpoint/2010/main" val="93711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4510E8C-00E4-2345-BA5F-C8D5FFDA5E5E}" type="datetimeFigureOut">
              <a:rPr lang="fr-FR" smtClean="0"/>
              <a:t>12/10/14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AEAC0D7-1E29-804F-A82B-2FA16A7E5792}" type="slidenum">
              <a:rPr lang="fr-FR" smtClean="0"/>
              <a:t>‹#›</a:t>
            </a:fld>
            <a:endParaRPr lang="fr-FR"/>
          </a:p>
        </p:txBody>
      </p:sp>
    </p:spTree>
    <p:extLst>
      <p:ext uri="{BB962C8B-B14F-4D97-AF65-F5344CB8AC3E}">
        <p14:creationId xmlns:p14="http://schemas.microsoft.com/office/powerpoint/2010/main" val="140947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et modifiez le titre</a:t>
            </a:r>
            <a:endParaRPr lang="en-US"/>
          </a:p>
        </p:txBody>
      </p:sp>
      <p:sp>
        <p:nvSpPr>
          <p:cNvPr id="3" name="Espace réservé du contenu 2"/>
          <p:cNvSpPr>
            <a:spLocks noGrp="1"/>
          </p:cNvSpPr>
          <p:nvPr>
            <p:ph sz="half" idx="1"/>
          </p:nvPr>
        </p:nvSpPr>
        <p:spPr>
          <a:xfrm>
            <a:off x="457200" y="1600200"/>
            <a:ext cx="4038600"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quarter" idx="2"/>
          </p:nvPr>
        </p:nvSpPr>
        <p:spPr>
          <a:xfrm>
            <a:off x="4648200" y="1600200"/>
            <a:ext cx="4038600" cy="218598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contenu 4"/>
          <p:cNvSpPr>
            <a:spLocks noGrp="1"/>
          </p:cNvSpPr>
          <p:nvPr>
            <p:ph sz="quarter" idx="3"/>
          </p:nvPr>
        </p:nvSpPr>
        <p:spPr>
          <a:xfrm>
            <a:off x="4648200" y="3938588"/>
            <a:ext cx="4038600" cy="21875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fr-FR"/>
          </a:p>
        </p:txBody>
      </p:sp>
      <p:sp>
        <p:nvSpPr>
          <p:cNvPr id="7" name="Rectangle 5"/>
          <p:cNvSpPr>
            <a:spLocks noGrp="1" noChangeArrowheads="1"/>
          </p:cNvSpPr>
          <p:nvPr>
            <p:ph type="ftr" sz="quarter" idx="11"/>
          </p:nvPr>
        </p:nvSpPr>
        <p:spPr>
          <a:ln/>
        </p:spPr>
        <p:txBody>
          <a:bodyPr/>
          <a:lstStyle>
            <a:lvl1pPr>
              <a:defRPr/>
            </a:lvl1pPr>
          </a:lstStyle>
          <a:p>
            <a:pPr>
              <a:defRPr/>
            </a:pPr>
            <a:endParaRPr lang="fr-FR"/>
          </a:p>
        </p:txBody>
      </p:sp>
      <p:sp>
        <p:nvSpPr>
          <p:cNvPr id="8" name="Rectangle 6"/>
          <p:cNvSpPr>
            <a:spLocks noGrp="1" noChangeArrowheads="1"/>
          </p:cNvSpPr>
          <p:nvPr>
            <p:ph type="sldNum" sz="quarter" idx="12"/>
          </p:nvPr>
        </p:nvSpPr>
        <p:spPr>
          <a:ln/>
        </p:spPr>
        <p:txBody>
          <a:bodyPr/>
          <a:lstStyle>
            <a:lvl1pPr>
              <a:defRPr/>
            </a:lvl1pPr>
          </a:lstStyle>
          <a:p>
            <a:pPr>
              <a:defRPr/>
            </a:pPr>
            <a:fld id="{12C23D6A-05A7-D142-8868-F3252C6CD12F}" type="slidenum">
              <a:rPr lang="fr-FR"/>
              <a:pPr>
                <a:defRPr/>
              </a:pPr>
              <a:t>‹#›</a:t>
            </a:fld>
            <a:endParaRPr lang="fr-FR"/>
          </a:p>
        </p:txBody>
      </p:sp>
    </p:spTree>
    <p:extLst>
      <p:ext uri="{BB962C8B-B14F-4D97-AF65-F5344CB8AC3E}">
        <p14:creationId xmlns:p14="http://schemas.microsoft.com/office/powerpoint/2010/main" val="2297082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4510E8C-00E4-2345-BA5F-C8D5FFDA5E5E}" type="datetimeFigureOut">
              <a:rPr lang="fr-FR" smtClean="0"/>
              <a:t>12/10/14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AEAC0D7-1E29-804F-A82B-2FA16A7E5792}" type="slidenum">
              <a:rPr lang="fr-FR" smtClean="0"/>
              <a:t>‹#›</a:t>
            </a:fld>
            <a:endParaRPr lang="fr-FR"/>
          </a:p>
        </p:txBody>
      </p:sp>
    </p:spTree>
    <p:extLst>
      <p:ext uri="{BB962C8B-B14F-4D97-AF65-F5344CB8AC3E}">
        <p14:creationId xmlns:p14="http://schemas.microsoft.com/office/powerpoint/2010/main" val="2754526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74510E8C-00E4-2345-BA5F-C8D5FFDA5E5E}" type="datetimeFigureOut">
              <a:rPr lang="fr-FR" smtClean="0"/>
              <a:t>12/10/14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AEAC0D7-1E29-804F-A82B-2FA16A7E5792}" type="slidenum">
              <a:rPr lang="fr-FR" smtClean="0"/>
              <a:t>‹#›</a:t>
            </a:fld>
            <a:endParaRPr lang="fr-FR"/>
          </a:p>
        </p:txBody>
      </p:sp>
    </p:spTree>
    <p:extLst>
      <p:ext uri="{BB962C8B-B14F-4D97-AF65-F5344CB8AC3E}">
        <p14:creationId xmlns:p14="http://schemas.microsoft.com/office/powerpoint/2010/main" val="689702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4510E8C-00E4-2345-BA5F-C8D5FFDA5E5E}" type="datetimeFigureOut">
              <a:rPr lang="fr-FR" smtClean="0"/>
              <a:t>12/10/14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AEAC0D7-1E29-804F-A82B-2FA16A7E5792}" type="slidenum">
              <a:rPr lang="fr-FR" smtClean="0"/>
              <a:t>‹#›</a:t>
            </a:fld>
            <a:endParaRPr lang="fr-FR"/>
          </a:p>
        </p:txBody>
      </p:sp>
    </p:spTree>
    <p:extLst>
      <p:ext uri="{BB962C8B-B14F-4D97-AF65-F5344CB8AC3E}">
        <p14:creationId xmlns:p14="http://schemas.microsoft.com/office/powerpoint/2010/main" val="3579195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4510E8C-00E4-2345-BA5F-C8D5FFDA5E5E}" type="datetimeFigureOut">
              <a:rPr lang="fr-FR" smtClean="0"/>
              <a:t>12/10/14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AEAC0D7-1E29-804F-A82B-2FA16A7E5792}" type="slidenum">
              <a:rPr lang="fr-FR" smtClean="0"/>
              <a:t>‹#›</a:t>
            </a:fld>
            <a:endParaRPr lang="fr-FR"/>
          </a:p>
        </p:txBody>
      </p:sp>
    </p:spTree>
    <p:extLst>
      <p:ext uri="{BB962C8B-B14F-4D97-AF65-F5344CB8AC3E}">
        <p14:creationId xmlns:p14="http://schemas.microsoft.com/office/powerpoint/2010/main" val="2127386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74510E8C-00E4-2345-BA5F-C8D5FFDA5E5E}" type="datetimeFigureOut">
              <a:rPr lang="fr-FR" smtClean="0"/>
              <a:t>12/10/14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AEAC0D7-1E29-804F-A82B-2FA16A7E5792}" type="slidenum">
              <a:rPr lang="fr-FR" smtClean="0"/>
              <a:t>‹#›</a:t>
            </a:fld>
            <a:endParaRPr lang="fr-FR"/>
          </a:p>
        </p:txBody>
      </p:sp>
    </p:spTree>
    <p:extLst>
      <p:ext uri="{BB962C8B-B14F-4D97-AF65-F5344CB8AC3E}">
        <p14:creationId xmlns:p14="http://schemas.microsoft.com/office/powerpoint/2010/main" val="1186714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4510E8C-00E4-2345-BA5F-C8D5FFDA5E5E}" type="datetimeFigureOut">
              <a:rPr lang="fr-FR" smtClean="0"/>
              <a:t>12/10/14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AEAC0D7-1E29-804F-A82B-2FA16A7E5792}" type="slidenum">
              <a:rPr lang="fr-FR" smtClean="0"/>
              <a:t>‹#›</a:t>
            </a:fld>
            <a:endParaRPr lang="fr-FR"/>
          </a:p>
        </p:txBody>
      </p:sp>
    </p:spTree>
    <p:extLst>
      <p:ext uri="{BB962C8B-B14F-4D97-AF65-F5344CB8AC3E}">
        <p14:creationId xmlns:p14="http://schemas.microsoft.com/office/powerpoint/2010/main" val="763919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4510E8C-00E4-2345-BA5F-C8D5FFDA5E5E}" type="datetimeFigureOut">
              <a:rPr lang="fr-FR" smtClean="0"/>
              <a:t>12/10/14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AEAC0D7-1E29-804F-A82B-2FA16A7E5792}" type="slidenum">
              <a:rPr lang="fr-FR" smtClean="0"/>
              <a:t>‹#›</a:t>
            </a:fld>
            <a:endParaRPr lang="fr-FR"/>
          </a:p>
        </p:txBody>
      </p:sp>
    </p:spTree>
    <p:extLst>
      <p:ext uri="{BB962C8B-B14F-4D97-AF65-F5344CB8AC3E}">
        <p14:creationId xmlns:p14="http://schemas.microsoft.com/office/powerpoint/2010/main" val="3172541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4510E8C-00E4-2345-BA5F-C8D5FFDA5E5E}" type="datetimeFigureOut">
              <a:rPr lang="fr-FR" smtClean="0"/>
              <a:t>12/10/14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AEAC0D7-1E29-804F-A82B-2FA16A7E5792}" type="slidenum">
              <a:rPr lang="fr-FR" smtClean="0"/>
              <a:t>‹#›</a:t>
            </a:fld>
            <a:endParaRPr lang="fr-FR"/>
          </a:p>
        </p:txBody>
      </p:sp>
    </p:spTree>
    <p:extLst>
      <p:ext uri="{BB962C8B-B14F-4D97-AF65-F5344CB8AC3E}">
        <p14:creationId xmlns:p14="http://schemas.microsoft.com/office/powerpoint/2010/main" val="1923947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510E8C-00E4-2345-BA5F-C8D5FFDA5E5E}" type="datetimeFigureOut">
              <a:rPr lang="fr-FR" smtClean="0"/>
              <a:t>12/10/14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EAC0D7-1E29-804F-A82B-2FA16A7E5792}" type="slidenum">
              <a:rPr lang="fr-FR" smtClean="0"/>
              <a:t>‹#›</a:t>
            </a:fld>
            <a:endParaRPr lang="fr-FR"/>
          </a:p>
        </p:txBody>
      </p:sp>
    </p:spTree>
    <p:extLst>
      <p:ext uri="{BB962C8B-B14F-4D97-AF65-F5344CB8AC3E}">
        <p14:creationId xmlns:p14="http://schemas.microsoft.com/office/powerpoint/2010/main" val="590906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Microsoft_Equation1.bin"/><Relationship Id="rId5" Type="http://schemas.openxmlformats.org/officeDocument/2006/relationships/image" Target="../media/image1.wmf"/><Relationship Id="rId6" Type="http://schemas.openxmlformats.org/officeDocument/2006/relationships/image" Target="../media/image2.wmf"/><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ChangeArrowheads="1"/>
          </p:cNvSpPr>
          <p:nvPr>
            <p:ph type="title"/>
          </p:nvPr>
        </p:nvSpPr>
        <p:spPr/>
        <p:txBody>
          <a:bodyPr/>
          <a:lstStyle/>
          <a:p>
            <a:pPr eaLnBrk="1" hangingPunct="1"/>
            <a:r>
              <a:rPr lang="en-US" sz="4000" dirty="0" smtClean="0">
                <a:latin typeface="Arial" charset="0"/>
                <a:ea typeface="ＭＳ Ｐゴシック" charset="0"/>
                <a:cs typeface="ＭＳ Ｐゴシック" charset="0"/>
              </a:rPr>
              <a:t>Passage d’un </a:t>
            </a:r>
            <a:r>
              <a:rPr lang="en-US" sz="4000" dirty="0" err="1" smtClean="0">
                <a:latin typeface="Arial" charset="0"/>
                <a:ea typeface="ＭＳ Ｐゴシック" charset="0"/>
                <a:cs typeface="ＭＳ Ｐゴシック" charset="0"/>
              </a:rPr>
              <a:t>filtre</a:t>
            </a:r>
            <a:r>
              <a:rPr lang="en-US" sz="4000" dirty="0" smtClean="0">
                <a:latin typeface="Arial" charset="0"/>
                <a:ea typeface="ＭＳ Ｐゴシック" charset="0"/>
                <a:cs typeface="ＭＳ Ｐゴシック" charset="0"/>
              </a:rPr>
              <a:t> </a:t>
            </a:r>
            <a:r>
              <a:rPr lang="en-US" sz="4000" dirty="0" err="1" smtClean="0">
                <a:latin typeface="Arial" charset="0"/>
                <a:ea typeface="ＭＳ Ｐゴシック" charset="0"/>
                <a:cs typeface="ＭＳ Ｐゴシック" charset="0"/>
              </a:rPr>
              <a:t>linéaire</a:t>
            </a:r>
            <a:endParaRPr lang="en-US" sz="4000" dirty="0">
              <a:latin typeface="Arial" charset="0"/>
              <a:ea typeface="ＭＳ Ｐゴシック" charset="0"/>
              <a:cs typeface="ＭＳ Ｐゴシック" charset="0"/>
            </a:endParaRPr>
          </a:p>
        </p:txBody>
      </p:sp>
      <p:graphicFrame>
        <p:nvGraphicFramePr>
          <p:cNvPr id="102402" name="Object 2"/>
          <p:cNvGraphicFramePr>
            <a:graphicFrameLocks noGrp="1" noChangeAspect="1"/>
          </p:cNvGraphicFramePr>
          <p:nvPr>
            <p:ph sz="quarter" idx="2"/>
          </p:nvPr>
        </p:nvGraphicFramePr>
        <p:xfrm>
          <a:off x="5686425" y="3606800"/>
          <a:ext cx="800100" cy="854075"/>
        </p:xfrm>
        <a:graphic>
          <a:graphicData uri="http://schemas.openxmlformats.org/presentationml/2006/ole">
            <mc:AlternateContent xmlns:mc="http://schemas.openxmlformats.org/markup-compatibility/2006">
              <mc:Choice xmlns:v="urn:schemas-microsoft-com:vml" Requires="v">
                <p:oleObj spid="_x0000_s1026" name="…quation" r:id="rId4" imgW="190417" imgH="203112" progId="Equation.3">
                  <p:embed/>
                </p:oleObj>
              </mc:Choice>
              <mc:Fallback>
                <p:oleObj name="…quation" r:id="rId4" imgW="190417" imgH="203112"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86425" y="3606800"/>
                        <a:ext cx="800100" cy="854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pic>
        <p:nvPicPr>
          <p:cNvPr id="102403" name="Picture 22"/>
          <p:cNvPicPr>
            <a:picLocks noGrp="1" noChangeAspect="1" noChangeArrowheads="1"/>
          </p:cNvPicPr>
          <p:nvPr>
            <p:ph sz="half" idx="1"/>
          </p:nvPr>
        </p:nvPicPr>
        <p:blipFill>
          <a:blip r:embed="rId6">
            <a:extLst>
              <a:ext uri="{28A0092B-C50C-407E-A947-70E740481C1C}">
                <a14:useLocalDpi xmlns:a14="http://schemas.microsoft.com/office/drawing/2010/main" val="0"/>
              </a:ext>
            </a:extLst>
          </a:blip>
          <a:srcRect/>
          <a:stretch>
            <a:fillRect/>
          </a:stretch>
        </p:blipFill>
        <p:spPr>
          <a:xfrm>
            <a:off x="0" y="1385888"/>
            <a:ext cx="5424488" cy="5424487"/>
          </a:xfrm>
          <a:noFill/>
        </p:spPr>
      </p:pic>
      <p:graphicFrame>
        <p:nvGraphicFramePr>
          <p:cNvPr id="350249" name="Group 41"/>
          <p:cNvGraphicFramePr>
            <a:graphicFrameLocks noGrp="1"/>
          </p:cNvGraphicFramePr>
          <p:nvPr/>
        </p:nvGraphicFramePr>
        <p:xfrm>
          <a:off x="6942138" y="3259138"/>
          <a:ext cx="1485900" cy="1554377"/>
        </p:xfrm>
        <a:graphic>
          <a:graphicData uri="http://schemas.openxmlformats.org/drawingml/2006/table">
            <a:tbl>
              <a:tblPr/>
              <a:tblGrid>
                <a:gridCol w="496887"/>
                <a:gridCol w="515938"/>
                <a:gridCol w="473075"/>
              </a:tblGrid>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A</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B</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C</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D</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F</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80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G</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H</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I</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72384974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3"/>
          <a:stretch>
            <a:fillRect/>
          </a:stretch>
        </p:blipFill>
        <p:spPr>
          <a:xfrm>
            <a:off x="243913" y="1628741"/>
            <a:ext cx="4391998" cy="4391998"/>
          </a:xfrm>
          <a:prstGeom prst="rect">
            <a:avLst/>
          </a:prstGeom>
        </p:spPr>
      </p:pic>
      <p:sp>
        <p:nvSpPr>
          <p:cNvPr id="116737" name="Rectangle 2"/>
          <p:cNvSpPr>
            <a:spLocks noGrp="1" noChangeArrowheads="1"/>
          </p:cNvSpPr>
          <p:nvPr>
            <p:ph type="title"/>
          </p:nvPr>
        </p:nvSpPr>
        <p:spPr/>
        <p:txBody>
          <a:bodyPr/>
          <a:lstStyle/>
          <a:p>
            <a:pPr eaLnBrk="1" hangingPunct="1"/>
            <a:r>
              <a:rPr lang="fr-FR" sz="2000" dirty="0"/>
              <a:t>O</a:t>
            </a:r>
            <a:r>
              <a:rPr lang="fr-FR" sz="2000" dirty="0" smtClean="0"/>
              <a:t>n </a:t>
            </a:r>
            <a:r>
              <a:rPr lang="fr-FR" sz="2000" dirty="0"/>
              <a:t>fait la </a:t>
            </a:r>
            <a:r>
              <a:rPr lang="fr-FR" sz="2000" dirty="0" smtClean="0"/>
              <a:t>somme pondérée des valeurs </a:t>
            </a:r>
            <a:r>
              <a:rPr lang="fr-FR" sz="2000" dirty="0"/>
              <a:t>d</a:t>
            </a:r>
            <a:r>
              <a:rPr lang="fr-FR" sz="2000" dirty="0" smtClean="0"/>
              <a:t>es pixels</a:t>
            </a:r>
            <a:r>
              <a:rPr lang="fr-FR" sz="2000" dirty="0"/>
              <a:t> </a:t>
            </a:r>
            <a:r>
              <a:rPr lang="fr-FR" sz="2000" dirty="0" smtClean="0"/>
              <a:t>dans </a:t>
            </a:r>
            <a:r>
              <a:rPr lang="fr-FR" sz="2000" dirty="0"/>
              <a:t>le </a:t>
            </a:r>
            <a:r>
              <a:rPr lang="fr-FR" sz="2000" dirty="0" smtClean="0"/>
              <a:t>tableau 3x3, </a:t>
            </a:r>
            <a:r>
              <a:rPr lang="fr-FR" sz="2000" dirty="0"/>
              <a:t>et on met la </a:t>
            </a:r>
            <a:r>
              <a:rPr lang="fr-FR" sz="2000" dirty="0" smtClean="0"/>
              <a:t>valeur </a:t>
            </a:r>
            <a:r>
              <a:rPr lang="fr-FR" sz="2000" dirty="0"/>
              <a:t>trouvée dans un nouveau tableau, au </a:t>
            </a:r>
            <a:r>
              <a:rPr lang="fr-FR" sz="2000" dirty="0" smtClean="0"/>
              <a:t>centre.</a:t>
            </a:r>
            <a:br>
              <a:rPr lang="fr-FR" sz="2000" dirty="0" smtClean="0"/>
            </a:br>
            <a:r>
              <a:rPr lang="fr-FR" sz="2000" dirty="0" smtClean="0"/>
              <a:t>On fait ça pour tous les points du tableau</a:t>
            </a:r>
            <a:r>
              <a:rPr lang="fr-FR" sz="2000" dirty="0"/>
              <a:t>.</a:t>
            </a:r>
            <a:endParaRPr lang="en-US" sz="2000" dirty="0">
              <a:latin typeface="Arial" charset="0"/>
              <a:ea typeface="ＭＳ Ｐゴシック" charset="0"/>
              <a:cs typeface="ＭＳ Ｐゴシック" charset="0"/>
            </a:endParaRPr>
          </a:p>
        </p:txBody>
      </p:sp>
      <p:sp>
        <p:nvSpPr>
          <p:cNvPr id="116758" name="Text Box 23"/>
          <p:cNvSpPr txBox="1">
            <a:spLocks noChangeArrowheads="1"/>
          </p:cNvSpPr>
          <p:nvPr/>
        </p:nvSpPr>
        <p:spPr bwMode="auto">
          <a:xfrm>
            <a:off x="444500" y="1365250"/>
            <a:ext cx="184666"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fr-FR" sz="2000" dirty="0"/>
          </a:p>
        </p:txBody>
      </p:sp>
      <p:sp>
        <p:nvSpPr>
          <p:cNvPr id="3" name="Rectangle 2"/>
          <p:cNvSpPr/>
          <p:nvPr/>
        </p:nvSpPr>
        <p:spPr>
          <a:xfrm>
            <a:off x="1157575" y="2584744"/>
            <a:ext cx="1292438" cy="1303610"/>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p:cNvPicPr>
            <a:picLocks noChangeAspect="1"/>
          </p:cNvPicPr>
          <p:nvPr/>
        </p:nvPicPr>
        <p:blipFill>
          <a:blip r:embed="rId4"/>
          <a:stretch>
            <a:fillRect/>
          </a:stretch>
        </p:blipFill>
        <p:spPr>
          <a:xfrm>
            <a:off x="4671920" y="1628786"/>
            <a:ext cx="4391999" cy="4391999"/>
          </a:xfrm>
          <a:prstGeom prst="rect">
            <a:avLst/>
          </a:prstGeom>
        </p:spPr>
      </p:pic>
      <p:cxnSp>
        <p:nvCxnSpPr>
          <p:cNvPr id="11" name="Connecteur en arc 10"/>
          <p:cNvCxnSpPr/>
          <p:nvPr/>
        </p:nvCxnSpPr>
        <p:spPr>
          <a:xfrm>
            <a:off x="1809413" y="3169121"/>
            <a:ext cx="4360574" cy="33714"/>
          </a:xfrm>
          <a:prstGeom prst="curvedConnector3">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182681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2"/>
          <p:cNvSpPr>
            <a:spLocks noGrp="1" noChangeArrowheads="1"/>
          </p:cNvSpPr>
          <p:nvPr>
            <p:ph type="title"/>
          </p:nvPr>
        </p:nvSpPr>
        <p:spPr/>
        <p:txBody>
          <a:bodyPr/>
          <a:lstStyle/>
          <a:p>
            <a:pPr eaLnBrk="1" hangingPunct="1"/>
            <a:endParaRPr lang="en-US">
              <a:latin typeface="Arial" charset="0"/>
              <a:ea typeface="ＭＳ Ｐゴシック" charset="0"/>
              <a:cs typeface="ＭＳ Ｐゴシック" charset="0"/>
            </a:endParaRPr>
          </a:p>
        </p:txBody>
      </p:sp>
      <p:pic>
        <p:nvPicPr>
          <p:cNvPr id="104450" name="Picture 3"/>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0" y="107950"/>
            <a:ext cx="6702425" cy="6702425"/>
          </a:xfrm>
          <a:noFill/>
        </p:spPr>
      </p:pic>
      <p:sp>
        <p:nvSpPr>
          <p:cNvPr id="104451" name="Rectangle 4"/>
          <p:cNvSpPr>
            <a:spLocks noGrp="1" noChangeArrowheads="1"/>
          </p:cNvSpPr>
          <p:nvPr>
            <p:ph sz="quarter" idx="2"/>
          </p:nvPr>
        </p:nvSpPr>
        <p:spPr/>
        <p:txBody>
          <a:bodyPr/>
          <a:lstStyle/>
          <a:p>
            <a:pPr eaLnBrk="1" hangingPunct="1"/>
            <a:endParaRPr lang="en-US" sz="2400">
              <a:latin typeface="Arial" charset="0"/>
              <a:ea typeface="ＭＳ Ｐゴシック" charset="0"/>
              <a:cs typeface="ＭＳ Ｐゴシック" charset="0"/>
            </a:endParaRPr>
          </a:p>
        </p:txBody>
      </p:sp>
      <p:graphicFrame>
        <p:nvGraphicFramePr>
          <p:cNvPr id="351237" name="Group 5"/>
          <p:cNvGraphicFramePr>
            <a:graphicFrameLocks noGrp="1"/>
          </p:cNvGraphicFramePr>
          <p:nvPr>
            <p:ph sz="quarter" idx="3"/>
          </p:nvPr>
        </p:nvGraphicFramePr>
        <p:xfrm>
          <a:off x="1838325" y="3154363"/>
          <a:ext cx="1801813" cy="1781176"/>
        </p:xfrm>
        <a:graphic>
          <a:graphicData uri="http://schemas.openxmlformats.org/drawingml/2006/table">
            <a:tbl>
              <a:tblPr/>
              <a:tblGrid>
                <a:gridCol w="603250"/>
                <a:gridCol w="623888"/>
                <a:gridCol w="574675"/>
              </a:tblGrid>
              <a:tr h="595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96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graphicFrame>
        <p:nvGraphicFramePr>
          <p:cNvPr id="351255" name="Group 23"/>
          <p:cNvGraphicFramePr>
            <a:graphicFrameLocks noGrp="1"/>
          </p:cNvGraphicFramePr>
          <p:nvPr/>
        </p:nvGraphicFramePr>
        <p:xfrm>
          <a:off x="1901825" y="3152775"/>
          <a:ext cx="1719263" cy="1765301"/>
        </p:xfrm>
        <a:graphic>
          <a:graphicData uri="http://schemas.openxmlformats.org/drawingml/2006/table">
            <a:tbl>
              <a:tblPr/>
              <a:tblGrid>
                <a:gridCol w="574675"/>
                <a:gridCol w="596900"/>
                <a:gridCol w="547688"/>
              </a:tblGrid>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95563102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noChangeArrowheads="1"/>
          </p:cNvSpPr>
          <p:nvPr>
            <p:ph type="title"/>
          </p:nvPr>
        </p:nvSpPr>
        <p:spPr/>
        <p:txBody>
          <a:bodyPr/>
          <a:lstStyle/>
          <a:p>
            <a:pPr eaLnBrk="1" hangingPunct="1"/>
            <a:endParaRPr lang="en-US">
              <a:latin typeface="Arial" charset="0"/>
              <a:ea typeface="ＭＳ Ｐゴシック" charset="0"/>
              <a:cs typeface="ＭＳ Ｐゴシック" charset="0"/>
            </a:endParaRPr>
          </a:p>
        </p:txBody>
      </p:sp>
      <p:pic>
        <p:nvPicPr>
          <p:cNvPr id="106498" name="Picture 3"/>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0" y="107950"/>
            <a:ext cx="6702425" cy="6702425"/>
          </a:xfrm>
          <a:noFill/>
        </p:spPr>
      </p:pic>
      <p:sp>
        <p:nvSpPr>
          <p:cNvPr id="106499" name="Rectangle 4"/>
          <p:cNvSpPr>
            <a:spLocks noGrp="1" noChangeArrowheads="1"/>
          </p:cNvSpPr>
          <p:nvPr>
            <p:ph sz="quarter" idx="2"/>
          </p:nvPr>
        </p:nvSpPr>
        <p:spPr/>
        <p:txBody>
          <a:bodyPr/>
          <a:lstStyle/>
          <a:p>
            <a:pPr eaLnBrk="1" hangingPunct="1"/>
            <a:endParaRPr lang="en-US" sz="2400">
              <a:latin typeface="Arial" charset="0"/>
              <a:ea typeface="ＭＳ Ｐゴシック" charset="0"/>
              <a:cs typeface="ＭＳ Ｐゴシック" charset="0"/>
            </a:endParaRPr>
          </a:p>
        </p:txBody>
      </p:sp>
      <p:graphicFrame>
        <p:nvGraphicFramePr>
          <p:cNvPr id="352261" name="Group 5"/>
          <p:cNvGraphicFramePr>
            <a:graphicFrameLocks noGrp="1"/>
          </p:cNvGraphicFramePr>
          <p:nvPr>
            <p:ph sz="quarter" idx="3"/>
          </p:nvPr>
        </p:nvGraphicFramePr>
        <p:xfrm>
          <a:off x="2395538" y="3155950"/>
          <a:ext cx="1801812" cy="1779588"/>
        </p:xfrm>
        <a:graphic>
          <a:graphicData uri="http://schemas.openxmlformats.org/drawingml/2006/table">
            <a:tbl>
              <a:tblPr/>
              <a:tblGrid>
                <a:gridCol w="603250"/>
                <a:gridCol w="623887"/>
                <a:gridCol w="574675"/>
              </a:tblGrid>
              <a:tr h="593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96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graphicFrame>
        <p:nvGraphicFramePr>
          <p:cNvPr id="352279" name="Group 23"/>
          <p:cNvGraphicFramePr>
            <a:graphicFrameLocks noGrp="1"/>
          </p:cNvGraphicFramePr>
          <p:nvPr/>
        </p:nvGraphicFramePr>
        <p:xfrm>
          <a:off x="2459038" y="3152775"/>
          <a:ext cx="1719262" cy="1765301"/>
        </p:xfrm>
        <a:graphic>
          <a:graphicData uri="http://schemas.openxmlformats.org/drawingml/2006/table">
            <a:tbl>
              <a:tblPr/>
              <a:tblGrid>
                <a:gridCol w="574675"/>
                <a:gridCol w="596900"/>
                <a:gridCol w="547687"/>
              </a:tblGrid>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2965408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3"/>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0" y="107950"/>
            <a:ext cx="6702425" cy="6702425"/>
          </a:xfrm>
          <a:noFill/>
        </p:spPr>
      </p:pic>
      <p:graphicFrame>
        <p:nvGraphicFramePr>
          <p:cNvPr id="352261" name="Group 5"/>
          <p:cNvGraphicFramePr>
            <a:graphicFrameLocks noGrp="1"/>
          </p:cNvGraphicFramePr>
          <p:nvPr>
            <p:ph sz="quarter" idx="3"/>
            <p:extLst>
              <p:ext uri="{D42A27DB-BD31-4B8C-83A1-F6EECF244321}">
                <p14:modId xmlns:p14="http://schemas.microsoft.com/office/powerpoint/2010/main" val="1046324101"/>
              </p:ext>
            </p:extLst>
          </p:nvPr>
        </p:nvGraphicFramePr>
        <p:xfrm>
          <a:off x="3024188" y="3155950"/>
          <a:ext cx="1801812" cy="1779588"/>
        </p:xfrm>
        <a:graphic>
          <a:graphicData uri="http://schemas.openxmlformats.org/drawingml/2006/table">
            <a:tbl>
              <a:tblPr/>
              <a:tblGrid>
                <a:gridCol w="603250"/>
                <a:gridCol w="623887"/>
                <a:gridCol w="574675"/>
              </a:tblGrid>
              <a:tr h="593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96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a:ln>
                          <a:noFill/>
                        </a:ln>
                        <a:solidFill>
                          <a:srgbClr val="FF33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graphicFrame>
        <p:nvGraphicFramePr>
          <p:cNvPr id="352279" name="Group 23"/>
          <p:cNvGraphicFramePr>
            <a:graphicFrameLocks noGrp="1"/>
          </p:cNvGraphicFramePr>
          <p:nvPr>
            <p:extLst>
              <p:ext uri="{D42A27DB-BD31-4B8C-83A1-F6EECF244321}">
                <p14:modId xmlns:p14="http://schemas.microsoft.com/office/powerpoint/2010/main" val="3126266836"/>
              </p:ext>
            </p:extLst>
          </p:nvPr>
        </p:nvGraphicFramePr>
        <p:xfrm>
          <a:off x="3087688" y="3152775"/>
          <a:ext cx="1719262" cy="1765301"/>
        </p:xfrm>
        <a:graphic>
          <a:graphicData uri="http://schemas.openxmlformats.org/drawingml/2006/table">
            <a:tbl>
              <a:tblPr/>
              <a:tblGrid>
                <a:gridCol w="574675"/>
                <a:gridCol w="596900"/>
                <a:gridCol w="547687"/>
              </a:tblGrid>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dirty="0">
                          <a:ln>
                            <a:noFill/>
                          </a:ln>
                          <a:solidFill>
                            <a:schemeClr val="tx1"/>
                          </a:solidFill>
                          <a:effectLst/>
                          <a:latin typeface="Arial" charset="0"/>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dirty="0">
                          <a:ln>
                            <a:noFill/>
                          </a:ln>
                          <a:solidFill>
                            <a:schemeClr val="tx1"/>
                          </a:solidFill>
                          <a:effectLst/>
                          <a:latin typeface="Arial" charset="0"/>
                        </a:rPr>
                        <a:t>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8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a:ln>
                            <a:noFill/>
                          </a:ln>
                          <a:solidFill>
                            <a:schemeClr val="tx1"/>
                          </a:solidFill>
                          <a:effectLst/>
                          <a:latin typeface="Arial" charset="0"/>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800" b="0" i="0" u="none" strike="noStrike" cap="none" normalizeH="0" baseline="0" dirty="0">
                          <a:ln>
                            <a:noFill/>
                          </a:ln>
                          <a:solidFill>
                            <a:schemeClr val="tx1"/>
                          </a:solidFill>
                          <a:effectLst/>
                          <a:latin typeface="Arial" charset="0"/>
                        </a:rPr>
                        <a:t>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45693751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96</TotalTime>
  <Words>73</Words>
  <Application>Microsoft Macintosh PowerPoint</Application>
  <PresentationFormat>Présentation à l'écran (4:3)</PresentationFormat>
  <Paragraphs>43</Paragraphs>
  <Slides>5</Slides>
  <Notes>5</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5</vt:i4>
      </vt:variant>
    </vt:vector>
  </HeadingPairs>
  <TitlesOfParts>
    <vt:vector size="7" baseType="lpstr">
      <vt:lpstr>Thème Office</vt:lpstr>
      <vt:lpstr>Microsoft Equation</vt:lpstr>
      <vt:lpstr>Passage d’un filtre linéaire</vt:lpstr>
      <vt:lpstr>On fait la somme pondérée des valeurs des pixels dans le tableau 3x3, et on met la valeur trouvée dans un nouveau tableau, au centre. On fait ça pour tous les points du tableau.</vt:lpstr>
      <vt:lpstr>Présentation PowerPoint</vt:lpstr>
      <vt:lpstr>Présentation PowerPoint</vt:lpstr>
      <vt:lpstr>Présentation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Passage d’un filtre linéaire</dc:title>
  <dc:creator>Marcel Carbillet</dc:creator>
  <cp:lastModifiedBy>Marcel Carbillet</cp:lastModifiedBy>
  <cp:revision>1</cp:revision>
  <dcterms:created xsi:type="dcterms:W3CDTF">2014-10-12T10:29:21Z</dcterms:created>
  <dcterms:modified xsi:type="dcterms:W3CDTF">2014-10-12T12:06:10Z</dcterms:modified>
</cp:coreProperties>
</file>